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62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5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C3E9E-CC30-472D-AAA5-8D064E899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1A9F6B-0213-4BDF-9E82-6607D0265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88816-C926-44E7-B10B-931F0AA9D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0D59-624B-4D92-8962-A09B0A821D00}" type="datetimeFigureOut">
              <a:rPr lang="en-US" smtClean="0"/>
              <a:t>1/23/25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8EA0C-2F27-42F7-8078-598907D37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E3C6E-C9D9-42B9-ACE4-90DEF67E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23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B6FB3-F064-4329-A404-7E64526C1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43ED13-82DE-4C59-9727-771DCADC0B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071F6-3E4D-46E7-B64B-62666E06A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0D59-624B-4D92-8962-A09B0A821D00}" type="datetimeFigureOut">
              <a:rPr lang="en-US" smtClean="0"/>
              <a:t>1/23/25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CFBCE-F9D4-4C1F-B997-D34C2EC78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8A08B-A021-4D10-B183-8BCF58DAE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0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8AA80-2C2F-42E1-BF08-A7FC2C8854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83C58D-EF8A-4571-8E30-3EAEF1E00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188B8-8625-42E4-90B4-8BE25FDDE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0D59-624B-4D92-8962-A09B0A821D00}" type="datetimeFigureOut">
              <a:rPr lang="en-US" smtClean="0"/>
              <a:t>1/23/25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B74CF-49B9-4532-8F40-B8A7555D8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48A31-02E9-4B5E-9612-6C0E19702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45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D5B4A-ABCE-4D32-8559-F9BC0472A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8AB96-3560-4506-BB5E-571DF8376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048F7-4DEB-4E24-B43F-CD1B3513D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0D59-624B-4D92-8962-A09B0A821D00}" type="datetimeFigureOut">
              <a:rPr lang="en-US" smtClean="0"/>
              <a:t>1/23/25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BB23D-DB38-495D-86CB-C0ECEC622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91779-313D-45DF-A48E-2056B6ABD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08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811B2-3995-41D3-AFFE-38761EA3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28CA20-A360-4AF5-A834-B89524B3D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B9D09-01B3-429B-BDD1-DAC93D787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0D59-624B-4D92-8962-A09B0A821D00}" type="datetimeFigureOut">
              <a:rPr lang="en-US" smtClean="0"/>
              <a:t>1/23/25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EBE6A-88C1-4D78-917B-75692C18B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91F67-908B-474C-A9D9-E3689631A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90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939D0-6167-44B9-8C67-5E45E3C3C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30AA7-3AE4-401D-BA16-FB86C11866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AC5027-3AA8-4D74-A13F-5C86CF44F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7E3912-6A94-497B-8F13-80297FB7F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0D59-624B-4D92-8962-A09B0A821D00}" type="datetimeFigureOut">
              <a:rPr lang="en-US" smtClean="0"/>
              <a:t>1/23/25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320F1-FC1F-4FBF-B192-3FF88741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E15FB5-ADEE-43A2-AC14-B820444EE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60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34272-96F0-42C1-B952-FD2F4028A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652EA-3D19-4E16-8E38-4043B4FD9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069CA3-48A8-419B-8683-DE0E8357E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E6D3F2-DA49-4E55-8A52-107A922872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CD69D3-F939-47A5-99E6-757FDC5321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851EE3-13C4-4FEA-A721-25EA7B650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0D59-624B-4D92-8962-A09B0A821D00}" type="datetimeFigureOut">
              <a:rPr lang="en-US" smtClean="0"/>
              <a:t>1/23/25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AA8E70-6195-4BDB-89D1-E3793D546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9F3056-6112-4D07-A595-9EAEC15D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4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865D8-151F-420E-BEA3-029D28941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897290-6E4B-46A1-8508-E8C8D4A90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0D59-624B-4D92-8962-A09B0A821D00}" type="datetimeFigureOut">
              <a:rPr lang="en-US" smtClean="0"/>
              <a:t>1/23/25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CE0521-5EF0-40EF-A260-DD0773822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C3FCB6-CFD6-4339-8E85-3C9503B2E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56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E46D9C-030B-41CD-A46B-C057F42C0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0D59-624B-4D92-8962-A09B0A821D00}" type="datetimeFigureOut">
              <a:rPr lang="en-US" smtClean="0"/>
              <a:t>1/23/25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23C920-164F-48F8-9ADF-5EC751A90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29E6DC-FEE9-4337-AFA6-10F6D5DF7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67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EFBC0-C345-4A2D-8EDB-9964857D5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1555B-EA01-42B6-BC9F-6BAD783EA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DD8140-43A1-4C68-B2FD-3B22D1113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B31B6E-889A-4F4F-8F7E-D9BAC8DDA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0D59-624B-4D92-8962-A09B0A821D00}" type="datetimeFigureOut">
              <a:rPr lang="en-US" smtClean="0"/>
              <a:t>1/23/25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43007A-9A08-4160-84C5-0ABE6AC2E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A9AB8-6543-48CF-BE0D-337574518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61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CC672-20AB-45D1-9B38-D7D55FE4B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465AC0-BE16-4E11-A6C3-F1054561E8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C91759-BC6F-4D0C-8D3E-36E536373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27D983-B35B-4B99-8748-25571C66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0D59-624B-4D92-8962-A09B0A821D00}" type="datetimeFigureOut">
              <a:rPr lang="en-US" smtClean="0"/>
              <a:t>1/23/25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5E55A2-8DCF-438B-BB0B-4CE9CDC68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13822D-5F1A-481F-9EA8-10B57827C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90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814890-3DC7-4124-A759-13D29BC7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3EDE4B-F56F-40E4-92C9-EB3E67D37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DFE1A-08BC-4A7A-99FF-2AA4CB3AEE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90D59-624B-4D92-8962-A09B0A821D00}" type="datetimeFigureOut">
              <a:rPr lang="en-US" smtClean="0"/>
              <a:t>1/23/25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9894C-89F7-4F42-AA9E-65ECA93B1D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9CB8D-F355-4CBD-9BD9-2E5D433210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53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DE821CD-E141-406A-B379-7D47C6D8EF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507" y="69243"/>
            <a:ext cx="2537636" cy="2537636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0F80EB79-FB57-4798-8BDA-F1286F510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252525"/>
                </a:solidFill>
                <a:effectLst/>
                <a:latin typeface="Open sans" panose="020B0606030504020204" pitchFamily="34" charset="0"/>
              </a:rPr>
              <a:t>Title slide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C6340E1-DDC4-4EA3-923F-821CB49DA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 Title of Presentation and Presenter Name(s)</a:t>
            </a:r>
          </a:p>
        </p:txBody>
      </p:sp>
    </p:spTree>
    <p:extLst>
      <p:ext uri="{BB962C8B-B14F-4D97-AF65-F5344CB8AC3E}">
        <p14:creationId xmlns:p14="http://schemas.microsoft.com/office/powerpoint/2010/main" val="3955852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DE821CD-E141-406A-B379-7D47C6D8EF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507" y="69243"/>
            <a:ext cx="2537636" cy="2537636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0F80EB79-FB57-4798-8BDA-F1286F510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 Statement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C6340E1-DDC4-4EA3-923F-821CB49DA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Examples:</a:t>
            </a:r>
          </a:p>
          <a:p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74E7FB7-0183-5488-6F69-0EC8F1BB812F}"/>
              </a:ext>
            </a:extLst>
          </p:cNvPr>
          <p:cNvGraphicFramePr>
            <a:graphicFrameLocks noGrp="1"/>
          </p:cNvGraphicFramePr>
          <p:nvPr/>
        </p:nvGraphicFramePr>
        <p:xfrm>
          <a:off x="3155907" y="1808892"/>
          <a:ext cx="5880186" cy="4384804"/>
        </p:xfrm>
        <a:graphic>
          <a:graphicData uri="http://schemas.openxmlformats.org/drawingml/2006/table">
            <a:tbl>
              <a:tblPr/>
              <a:tblGrid>
                <a:gridCol w="2940093">
                  <a:extLst>
                    <a:ext uri="{9D8B030D-6E8A-4147-A177-3AD203B41FA5}">
                      <a16:colId xmlns:a16="http://schemas.microsoft.com/office/drawing/2014/main" val="1705632109"/>
                    </a:ext>
                  </a:extLst>
                </a:gridCol>
                <a:gridCol w="2940093">
                  <a:extLst>
                    <a:ext uri="{9D8B030D-6E8A-4147-A177-3AD203B41FA5}">
                      <a16:colId xmlns:a16="http://schemas.microsoft.com/office/drawing/2014/main" val="3253659507"/>
                    </a:ext>
                  </a:extLst>
                </a:gridCol>
              </a:tblGrid>
              <a:tr h="1963982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If there are NO relevant financial relationships:</a:t>
                      </a:r>
                      <a:endParaRPr lang="en-US" sz="1400" dirty="0">
                        <a:effectLst/>
                      </a:endParaRPr>
                    </a:p>
                    <a:p>
                      <a:pPr algn="l"/>
                      <a:r>
                        <a:rPr lang="en-US" sz="1400" i="1" dirty="0">
                          <a:effectLst/>
                        </a:rPr>
                        <a:t>Inform learners that planners, faculty, and others in control of content (either individually or as a group) do not have relevant financial relationships with ineligible companies.</a:t>
                      </a:r>
                      <a:endParaRPr lang="en-US" sz="1400" dirty="0">
                        <a:effectLst/>
                      </a:endParaRPr>
                    </a:p>
                  </a:txBody>
                  <a:tcPr marL="58802" marR="29401" marT="29401" marB="29401" anchor="ctr"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>
                          <a:effectLst/>
                        </a:rPr>
                        <a:t>If there ARE relevant financial relationships:</a:t>
                      </a:r>
                      <a:endParaRPr lang="en-US" sz="1400">
                        <a:effectLst/>
                      </a:endParaRPr>
                    </a:p>
                    <a:p>
                      <a:pPr algn="l"/>
                      <a:r>
                        <a:rPr lang="en-US" sz="1400" i="1">
                          <a:effectLst/>
                        </a:rPr>
                        <a:t>Disclose name(s) of individuals, name of the ineligible company(ies) with which a relevant financial relationship exists, the nature of the relationship(s), </a:t>
                      </a:r>
                      <a:r>
                        <a:rPr lang="en-US" sz="1400" b="1" i="1">
                          <a:effectLst/>
                        </a:rPr>
                        <a:t>and</a:t>
                      </a:r>
                      <a:r>
                        <a:rPr lang="en-US" sz="1400" i="1">
                          <a:effectLst/>
                        </a:rPr>
                        <a:t> a statement that all relevant financial relationships have been mitigated.</a:t>
                      </a:r>
                      <a:endParaRPr lang="en-US" sz="1400">
                        <a:effectLst/>
                      </a:endParaRPr>
                    </a:p>
                  </a:txBody>
                  <a:tcPr marL="58802" marR="29401" marT="29401" marB="29401" anchor="ctr"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745173"/>
                  </a:ext>
                </a:extLst>
              </a:tr>
              <a:tr h="2387356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Dr. John Doe, faculty for this CE activity, has no relevant financial relationship(s) with ineligible companies to disclose.</a:t>
                      </a:r>
                    </a:p>
                    <a:p>
                      <a:pPr algn="ctr"/>
                      <a:r>
                        <a:rPr lang="en-US" sz="1400">
                          <a:effectLst/>
                        </a:rPr>
                        <a:t>-----</a:t>
                      </a:r>
                    </a:p>
                    <a:p>
                      <a:pPr algn="l"/>
                      <a:r>
                        <a:rPr lang="en-US" sz="1400">
                          <a:effectLst/>
                        </a:rPr>
                        <a:t>Drs. Jane Smith and Jill Green have no relevant financial relationship(s) with ineligible companies to disclose.</a:t>
                      </a:r>
                    </a:p>
                    <a:p>
                      <a:pPr algn="ctr"/>
                      <a:r>
                        <a:rPr lang="en-US" sz="1400">
                          <a:effectLst/>
                        </a:rPr>
                        <a:t>-----</a:t>
                      </a:r>
                    </a:p>
                    <a:p>
                      <a:pPr algn="l"/>
                      <a:r>
                        <a:rPr lang="en-US" sz="1400">
                          <a:effectLst/>
                        </a:rPr>
                        <a:t>None of the planners for this activity have relevant financial relationships to disclose with ineligible companies.</a:t>
                      </a:r>
                    </a:p>
                  </a:txBody>
                  <a:tcPr marL="58802" marR="29401" marT="29401" marB="29401" anchor="ctr"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Dr. John Doe is on the speakers’ bureau for XYZ Company.</a:t>
                      </a:r>
                    </a:p>
                    <a:p>
                      <a:pPr algn="ctr"/>
                      <a:r>
                        <a:rPr lang="en-US" sz="1400" dirty="0">
                          <a:effectLst/>
                        </a:rPr>
                        <a:t>-----</a:t>
                      </a:r>
                    </a:p>
                    <a:p>
                      <a:pPr algn="l"/>
                      <a:r>
                        <a:rPr lang="en-US" sz="1400" dirty="0">
                          <a:effectLst/>
                        </a:rPr>
                        <a:t>Dr. Jane Smith has received a research grant from ABC Company.</a:t>
                      </a:r>
                    </a:p>
                    <a:p>
                      <a:pPr algn="ctr"/>
                      <a:r>
                        <a:rPr lang="en-US" sz="1400" dirty="0">
                          <a:effectLst/>
                        </a:rPr>
                        <a:t>-----</a:t>
                      </a:r>
                    </a:p>
                    <a:p>
                      <a:pPr algn="l"/>
                      <a:r>
                        <a:rPr lang="en-US" sz="1400" dirty="0">
                          <a:effectLst/>
                        </a:rPr>
                        <a:t>All of the relevant financial relationships listed for these individuals have been mitigated.</a:t>
                      </a:r>
                    </a:p>
                  </a:txBody>
                  <a:tcPr marL="58802" marR="29401" marT="29401" marB="29401" anchor="ctr"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558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159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DE821CD-E141-406A-B379-7D47C6D8EF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507" y="69243"/>
            <a:ext cx="2537636" cy="2537636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0F80EB79-FB57-4798-8BDA-F1286F510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C6340E1-DDC4-4EA3-923F-821CB49DA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 both RPh and CPT if different</a:t>
            </a:r>
          </a:p>
        </p:txBody>
      </p:sp>
    </p:spTree>
    <p:extLst>
      <p:ext uri="{BB962C8B-B14F-4D97-AF65-F5344CB8AC3E}">
        <p14:creationId xmlns:p14="http://schemas.microsoft.com/office/powerpoint/2010/main" val="2230501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DE821CD-E141-406A-B379-7D47C6D8EF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507" y="69243"/>
            <a:ext cx="2537636" cy="2537636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0F80EB79-FB57-4798-8BDA-F1286F510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Pre-Test Questions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C6340E1-DDC4-4EA3-923F-821CB49DA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77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DE821CD-E141-406A-B379-7D47C6D8EF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507" y="69243"/>
            <a:ext cx="2537636" cy="2537636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0F80EB79-FB57-4798-8BDA-F1286F510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Content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C6340E1-DDC4-4EA3-923F-821CB49DA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Remember:</a:t>
            </a:r>
          </a:p>
          <a:p>
            <a:r>
              <a:rPr lang="en-US" dirty="0"/>
              <a:t>Utilize active learning techniques</a:t>
            </a:r>
          </a:p>
          <a:p>
            <a:r>
              <a:rPr lang="en-US" dirty="0"/>
              <a:t>Presentation must be based on current science, evidence, and clinical reasoning; presentation may not advocate for or promote practices that are not/not yet adequately based on current science, evidence, or clinical reasoning</a:t>
            </a:r>
          </a:p>
          <a:p>
            <a:r>
              <a:rPr lang="en-US" dirty="0"/>
              <a:t>Presentation must not advocate for unscientific approaches for diagnosis or therapy, or promote unsafe, high-risk, or ineffective treatment of patients</a:t>
            </a:r>
          </a:p>
          <a:p>
            <a:r>
              <a:rPr lang="en-US" dirty="0"/>
              <a:t>Presentation must provide a balanced view of therapeutic options – no single product or service should be overrepresented</a:t>
            </a:r>
          </a:p>
          <a:p>
            <a:r>
              <a:rPr lang="en-US" dirty="0"/>
              <a:t>Presentation must be free of commercial bias and must not promote products or services</a:t>
            </a:r>
          </a:p>
          <a:p>
            <a:r>
              <a:rPr lang="en-US" dirty="0"/>
              <a:t>Presentation must promote improvements in healthcare</a:t>
            </a:r>
          </a:p>
        </p:txBody>
      </p:sp>
    </p:spTree>
    <p:extLst>
      <p:ext uri="{BB962C8B-B14F-4D97-AF65-F5344CB8AC3E}">
        <p14:creationId xmlns:p14="http://schemas.microsoft.com/office/powerpoint/2010/main" val="221692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94137B-A99B-0610-0D9B-42B47A5F1E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10BD4F0B-0D12-C364-4497-7CA9385FFB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507" y="69243"/>
            <a:ext cx="2537636" cy="2537636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26767C2F-3316-81B1-0CF2-09F840CF4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Post-Test Questions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BB5D3C8-0387-F075-BB34-29B71B4ED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the correct answer with feedback about why it is</a:t>
            </a:r>
            <a:br>
              <a:rPr lang="en-US" dirty="0"/>
            </a:br>
            <a:r>
              <a:rPr lang="en-US" dirty="0"/>
              <a:t>correct</a:t>
            </a:r>
          </a:p>
        </p:txBody>
      </p:sp>
    </p:spTree>
    <p:extLst>
      <p:ext uri="{BB962C8B-B14F-4D97-AF65-F5344CB8AC3E}">
        <p14:creationId xmlns:p14="http://schemas.microsoft.com/office/powerpoint/2010/main" val="3159235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222908e-05d2-4b6d-a808-4296eb18a38c" xsi:nil="true"/>
    <lcf76f155ced4ddcb4097134ff3c332f xmlns="236c5fd1-edd5-486e-b408-c2318b28e63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2BB0F6FB6C3A47BF9CA357C6B2C302" ma:contentTypeVersion="16" ma:contentTypeDescription="Create a new document." ma:contentTypeScope="" ma:versionID="fc33cfe92fd45deafe48c15e90fd1195">
  <xsd:schema xmlns:xsd="http://www.w3.org/2001/XMLSchema" xmlns:xs="http://www.w3.org/2001/XMLSchema" xmlns:p="http://schemas.microsoft.com/office/2006/metadata/properties" xmlns:ns2="7222908e-05d2-4b6d-a808-4296eb18a38c" xmlns:ns3="236c5fd1-edd5-486e-b408-c2318b28e632" targetNamespace="http://schemas.microsoft.com/office/2006/metadata/properties" ma:root="true" ma:fieldsID="f9d0a0c43f5699a0a3ac067e43638a87" ns2:_="" ns3:_="">
    <xsd:import namespace="7222908e-05d2-4b6d-a808-4296eb18a38c"/>
    <xsd:import namespace="236c5fd1-edd5-486e-b408-c2318b28e63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22908e-05d2-4b6d-a808-4296eb18a38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c1e0429-0b27-4810-b24a-d03bc4494d0e}" ma:internalName="TaxCatchAll" ma:showField="CatchAllData" ma:web="7222908e-05d2-4b6d-a808-4296eb18a3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6c5fd1-edd5-486e-b408-c2318b28e6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5d00178-138d-4a4d-9e01-a09aa767b1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5F3C4C-979D-4C04-BBFF-FF261ED5A729}">
  <ds:schemaRefs>
    <ds:schemaRef ds:uri="http://schemas.microsoft.com/office/2006/metadata/properties"/>
    <ds:schemaRef ds:uri="http://schemas.microsoft.com/office/infopath/2007/PartnerControls"/>
    <ds:schemaRef ds:uri="7222908e-05d2-4b6d-a808-4296eb18a38c"/>
    <ds:schemaRef ds:uri="236c5fd1-edd5-486e-b408-c2318b28e632"/>
  </ds:schemaRefs>
</ds:datastoreItem>
</file>

<file path=customXml/itemProps2.xml><?xml version="1.0" encoding="utf-8"?>
<ds:datastoreItem xmlns:ds="http://schemas.openxmlformats.org/officeDocument/2006/customXml" ds:itemID="{9FDE2C2F-F04C-48A1-AAB2-1F5BC7B636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B270F5-9AFE-407F-BC8B-824F2DAECE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22908e-05d2-4b6d-a808-4296eb18a38c"/>
    <ds:schemaRef ds:uri="236c5fd1-edd5-486e-b408-c2318b28e6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347</Words>
  <Application>Microsoft Macintosh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Open sans</vt:lpstr>
      <vt:lpstr>Office Theme</vt:lpstr>
      <vt:lpstr>Title slide </vt:lpstr>
      <vt:lpstr>Disclosure Statement</vt:lpstr>
      <vt:lpstr>Learning Objectives</vt:lpstr>
      <vt:lpstr>Pre-Test Questions</vt:lpstr>
      <vt:lpstr>Course Content</vt:lpstr>
      <vt:lpstr>Post-Test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Stacey Barrett</dc:creator>
  <cp:lastModifiedBy>Gould, Tabetha</cp:lastModifiedBy>
  <cp:revision>3</cp:revision>
  <dcterms:created xsi:type="dcterms:W3CDTF">2021-03-23T22:04:34Z</dcterms:created>
  <dcterms:modified xsi:type="dcterms:W3CDTF">2025-01-23T17:44:33Z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0x0101008A2BB0F6FB6C3A47BF9CA357C6B2C302</vt:lpwstr>
  </property>
  <property fmtid="{D5CDD505-2E9C-101B-9397-08002B2CF9AE}" pid="3" name="Order">
    <vt:r8>1349600</vt:r8>
  </property>
  <property fmtid="{D5CDD505-2E9C-101B-9397-08002B2CF9AE}" pid="4" name="MediaServiceImageTags">
    <vt:lpwstr/>
  </property>
</Properties>
</file>